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4"/>
  </p:notesMasterIdLst>
  <p:sldIdLst>
    <p:sldId id="256" r:id="rId3"/>
  </p:sldIdLst>
  <p:sldSz cx="12192000" cy="6858000"/>
  <p:notesSz cx="6858000" cy="9144000"/>
  <p:embeddedFontLst>
    <p:embeddedFont>
      <p:font typeface="Play" panose="00000500000000000000"/>
      <p:regular r:id="rId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7" Type="http://schemas.openxmlformats.org/officeDocument/2006/relationships/tableStyles" Target="tableStyles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82" name="Google Shape;82;p1:notes"/>
          <p:cNvSpPr/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matchingName="Title Slid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Play" panose="00000500000000000000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3"/>
          <p:cNvSpPr txBox="1"/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4" name="Google Shape;14;p3"/>
          <p:cNvSpPr txBox="1"/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3"/>
          <p:cNvSpPr txBox="1"/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3"/>
          <p:cNvSpPr txBox="1"/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matchingName="Title and Vertical Text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2"/>
          <p:cNvSpPr txBox="1"/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12"/>
          <p:cNvSpPr txBox="1"/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12"/>
          <p:cNvSpPr txBox="1"/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2"/>
          <p:cNvSpPr txBox="1"/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matchingName="Vertical Title and Text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3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3"/>
          <p:cNvSpPr txBox="1"/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13"/>
          <p:cNvSpPr txBox="1"/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3"/>
          <p:cNvSpPr txBox="1"/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3"/>
          <p:cNvSpPr txBox="1"/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matchingName="Title and Content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4"/>
          <p:cNvSpPr txBox="1"/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4"/>
          <p:cNvSpPr txBox="1"/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4"/>
          <p:cNvSpPr txBox="1"/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matchingName="Section Header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5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Play" panose="00000500000000000000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5"/>
          <p:cNvSpPr txBox="1"/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57575"/>
              </a:buClr>
              <a:buSzPts val="2400"/>
              <a:buNone/>
              <a:defRPr sz="2400">
                <a:solidFill>
                  <a:srgbClr val="757575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2000"/>
              <a:buNone/>
              <a:defRPr sz="2000">
                <a:solidFill>
                  <a:srgbClr val="757575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800"/>
              <a:buNone/>
              <a:defRPr sz="1800">
                <a:solidFill>
                  <a:srgbClr val="757575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9pPr>
          </a:lstStyle>
          <a:p/>
        </p:txBody>
      </p:sp>
      <p:sp>
        <p:nvSpPr>
          <p:cNvPr id="26" name="Google Shape;26;p5"/>
          <p:cNvSpPr txBox="1"/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5"/>
          <p:cNvSpPr txBox="1"/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5"/>
          <p:cNvSpPr txBox="1"/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matchingName="Two Content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6"/>
          <p:cNvSpPr txBox="1"/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6"/>
          <p:cNvSpPr txBox="1"/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6"/>
          <p:cNvSpPr txBox="1"/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6"/>
          <p:cNvSpPr txBox="1"/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6"/>
          <p:cNvSpPr txBox="1"/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matchingName="Comparison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7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7"/>
          <p:cNvSpPr txBox="1"/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/>
        </p:txBody>
      </p:sp>
      <p:sp>
        <p:nvSpPr>
          <p:cNvPr id="39" name="Google Shape;39;p7"/>
          <p:cNvSpPr txBox="1"/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7"/>
          <p:cNvSpPr txBox="1"/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/>
        </p:txBody>
      </p:sp>
      <p:sp>
        <p:nvSpPr>
          <p:cNvPr id="41" name="Google Shape;41;p7"/>
          <p:cNvSpPr txBox="1"/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7"/>
          <p:cNvSpPr txBox="1"/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7"/>
          <p:cNvSpPr txBox="1"/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7"/>
          <p:cNvSpPr txBox="1"/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matchingName="Title 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8"/>
          <p:cNvSpPr txBox="1"/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8"/>
          <p:cNvSpPr txBox="1"/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8"/>
          <p:cNvSpPr txBox="1"/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matchingNam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9"/>
          <p:cNvSpPr txBox="1"/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9"/>
          <p:cNvSpPr txBox="1"/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9"/>
          <p:cNvSpPr txBox="1"/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matchingName="Content with Caption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0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" panose="00000500000000000000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0"/>
          <p:cNvSpPr txBox="1"/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10"/>
          <p:cNvSpPr txBox="1"/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8" name="Google Shape;58;p10"/>
          <p:cNvSpPr txBox="1"/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0"/>
          <p:cNvSpPr txBox="1"/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0"/>
          <p:cNvSpPr txBox="1"/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matchingName="Picture with Caption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1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" panose="00000500000000000000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1"/>
          <p:cNvSpPr/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1"/>
          <p:cNvSpPr txBox="1"/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5" name="Google Shape;65;p11"/>
          <p:cNvSpPr txBox="1"/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1"/>
          <p:cNvSpPr txBox="1"/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1"/>
          <p:cNvSpPr txBox="1"/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 panose="00000500000000000000"/>
              <a:buNone/>
              <a:defRPr sz="4400" b="0" i="0" u="none" strike="noStrike" cap="none">
                <a:solidFill>
                  <a:schemeClr val="dk1"/>
                </a:solidFill>
                <a:latin typeface="Play" panose="00000500000000000000"/>
                <a:ea typeface="Play" panose="00000500000000000000"/>
                <a:cs typeface="Play" panose="00000500000000000000"/>
                <a:sym typeface="Play" panose="0000050000000000000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2"/>
          <p:cNvSpPr txBox="1"/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/>
              <a:buChar char="•"/>
              <a:defRPr sz="28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 panose="020B0604020202020204"/>
              <a:buChar char="•"/>
              <a:defRPr sz="2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 panose="020B0604020202020204"/>
              <a:buChar char="•"/>
              <a:defRPr sz="20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Char char="•"/>
              <a:defRPr sz="18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Char char="•"/>
              <a:defRPr sz="18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Char char="•"/>
              <a:defRPr sz="18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Char char="•"/>
              <a:defRPr sz="18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Char char="•"/>
              <a:defRPr sz="18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Char char="•"/>
              <a:defRPr sz="18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/>
        </p:txBody>
      </p:sp>
      <p:sp>
        <p:nvSpPr>
          <p:cNvPr id="8" name="Google Shape;8;p2"/>
          <p:cNvSpPr txBox="1"/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757575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/>
        </p:txBody>
      </p:sp>
      <p:sp>
        <p:nvSpPr>
          <p:cNvPr id="9" name="Google Shape;9;p2"/>
          <p:cNvSpPr txBox="1"/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757575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/>
        </p:txBody>
      </p:sp>
      <p:sp>
        <p:nvSpPr>
          <p:cNvPr id="10" name="Google Shape;10;p2"/>
          <p:cNvSpPr txBox="1"/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57575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57575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57575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57575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57575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57575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57575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57575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57575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</a:fld>
            <a:endParaRPr lang="en-US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/>
          <p:nvPr/>
        </p:nvSpPr>
        <p:spPr>
          <a:xfrm>
            <a:off x="365760" y="201168"/>
            <a:ext cx="11649456" cy="886968"/>
          </a:xfrm>
          <a:prstGeom prst="roundRect">
            <a:avLst>
              <a:gd name="adj" fmla="val 16667"/>
            </a:avLst>
          </a:prstGeom>
          <a:solidFill>
            <a:srgbClr val="1F5C9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i="0" u="none" strike="noStrike" cap="none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The Stress Continuum</a:t>
            </a:r>
            <a:endParaRPr lang="en-US" sz="4000" b="1" i="0" u="none" strike="noStrike" cap="none">
              <a:solidFill>
                <a:schemeClr val="lt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85" name="Google Shape;85;p1"/>
          <p:cNvSpPr/>
          <p:nvPr/>
        </p:nvSpPr>
        <p:spPr>
          <a:xfrm>
            <a:off x="365760" y="5879592"/>
            <a:ext cx="11649456" cy="777240"/>
          </a:xfrm>
          <a:prstGeom prst="roundRect">
            <a:avLst>
              <a:gd name="adj" fmla="val 16667"/>
            </a:avLst>
          </a:prstGeom>
          <a:gradFill>
            <a:gsLst>
              <a:gs pos="0">
                <a:srgbClr val="4EA72E"/>
              </a:gs>
              <a:gs pos="30000">
                <a:srgbClr val="FFE600"/>
              </a:gs>
              <a:gs pos="70000">
                <a:srgbClr val="FFC000"/>
              </a:gs>
              <a:gs pos="100000">
                <a:srgbClr val="C00000"/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000" b="1" i="0" u="none" strike="noStrike" cap="none">
              <a:solidFill>
                <a:schemeClr val="lt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86" name="Google Shape;86;p1"/>
          <p:cNvSpPr txBox="1"/>
          <p:nvPr/>
        </p:nvSpPr>
        <p:spPr>
          <a:xfrm>
            <a:off x="596670" y="1204850"/>
            <a:ext cx="2109585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i="0" u="none" strike="noStrike" cap="none">
                <a:solidFill>
                  <a:srgbClr val="4EA72E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THRIVING</a:t>
            </a:r>
            <a:endParaRPr lang="en-US" sz="2400" b="1" i="0" u="none" strike="noStrike" cap="none">
              <a:solidFill>
                <a:srgbClr val="4EA72E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87" name="Google Shape;87;p1"/>
          <p:cNvSpPr txBox="1"/>
          <p:nvPr/>
        </p:nvSpPr>
        <p:spPr>
          <a:xfrm>
            <a:off x="3436852" y="1204849"/>
            <a:ext cx="2109585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FFE6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SURVIVING</a:t>
            </a:r>
            <a:endParaRPr lang="en-US" sz="2400" b="1">
              <a:solidFill>
                <a:srgbClr val="FFE600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88" name="Google Shape;88;p1"/>
          <p:cNvSpPr txBox="1"/>
          <p:nvPr/>
        </p:nvSpPr>
        <p:spPr>
          <a:xfrm>
            <a:off x="6480224" y="1204850"/>
            <a:ext cx="23220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FFC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STRUGGLING</a:t>
            </a:r>
            <a:endParaRPr lang="en-US" sz="2400" b="1">
              <a:solidFill>
                <a:srgbClr val="FFC000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89" name="Google Shape;89;p1"/>
          <p:cNvSpPr txBox="1"/>
          <p:nvPr/>
        </p:nvSpPr>
        <p:spPr>
          <a:xfrm>
            <a:off x="9403543" y="1204237"/>
            <a:ext cx="2109585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C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IN CRISIS</a:t>
            </a:r>
            <a:endParaRPr lang="en-US" sz="2400" b="1">
              <a:solidFill>
                <a:srgbClr val="C00000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90" name="Google Shape;90;p1"/>
          <p:cNvSpPr/>
          <p:nvPr/>
        </p:nvSpPr>
        <p:spPr>
          <a:xfrm>
            <a:off x="365761" y="1665902"/>
            <a:ext cx="2691476" cy="3987248"/>
          </a:xfrm>
          <a:prstGeom prst="roundRect">
            <a:avLst>
              <a:gd name="adj" fmla="val 16667"/>
            </a:avLst>
          </a:prstGeom>
          <a:solidFill>
            <a:srgbClr val="4EA72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91" name="Google Shape;91;p1"/>
          <p:cNvSpPr/>
          <p:nvPr/>
        </p:nvSpPr>
        <p:spPr>
          <a:xfrm>
            <a:off x="3192550" y="1665902"/>
            <a:ext cx="2820785" cy="3987248"/>
          </a:xfrm>
          <a:prstGeom prst="roundRect">
            <a:avLst>
              <a:gd name="adj" fmla="val 16667"/>
            </a:avLst>
          </a:prstGeom>
          <a:solidFill>
            <a:srgbClr val="FFE6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92" name="Google Shape;92;p1"/>
          <p:cNvSpPr/>
          <p:nvPr/>
        </p:nvSpPr>
        <p:spPr>
          <a:xfrm>
            <a:off x="6178667" y="1665902"/>
            <a:ext cx="2820785" cy="3987248"/>
          </a:xfrm>
          <a:prstGeom prst="roundRect">
            <a:avLst>
              <a:gd name="adj" fmla="val 16667"/>
            </a:avLst>
          </a:prstGeom>
          <a:solidFill>
            <a:srgbClr val="FFC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93" name="Google Shape;93;p1"/>
          <p:cNvSpPr/>
          <p:nvPr/>
        </p:nvSpPr>
        <p:spPr>
          <a:xfrm>
            <a:off x="9164784" y="1665902"/>
            <a:ext cx="2820785" cy="3987248"/>
          </a:xfrm>
          <a:prstGeom prst="roundRect">
            <a:avLst>
              <a:gd name="adj" fmla="val 16667"/>
            </a:avLst>
          </a:prstGeom>
          <a:solidFill>
            <a:srgbClr val="C00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94" name="Google Shape;94;p1"/>
          <p:cNvSpPr txBox="1"/>
          <p:nvPr/>
        </p:nvSpPr>
        <p:spPr>
          <a:xfrm>
            <a:off x="596670" y="1782395"/>
            <a:ext cx="2322021" cy="34932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 b="1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DEFINITION</a:t>
            </a:r>
            <a:endParaRPr lang="en-US" sz="1300" b="1">
              <a:solidFill>
                <a:schemeClr val="lt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Arial" panose="020B0604020202020204"/>
              <a:buChar char="•"/>
            </a:pPr>
            <a:r>
              <a:rPr lang="en-US" sz="130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Optimal </a:t>
            </a:r>
            <a:br>
              <a:rPr lang="en-US" sz="130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</a:br>
            <a:r>
              <a:rPr lang="en-US" sz="130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functioning</a:t>
            </a:r>
            <a:endParaRPr lang="en-US" sz="1300">
              <a:solidFill>
                <a:schemeClr val="lt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Arial" panose="020B0604020202020204"/>
              <a:buChar char="•"/>
            </a:pPr>
            <a:r>
              <a:rPr lang="en-US" sz="130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Adaptive growth</a:t>
            </a:r>
            <a:endParaRPr lang="en-US" sz="1300">
              <a:solidFill>
                <a:schemeClr val="lt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Arial" panose="020B0604020202020204"/>
              <a:buChar char="•"/>
            </a:pPr>
            <a:r>
              <a:rPr lang="en-US" sz="130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Wellness</a:t>
            </a:r>
            <a:endParaRPr lang="en-US" sz="1300">
              <a:solidFill>
                <a:schemeClr val="lt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 b="1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FEATURES</a:t>
            </a:r>
            <a:endParaRPr lang="en-US" sz="1300" b="1">
              <a:solidFill>
                <a:schemeClr val="lt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Arial" panose="020B0604020202020204"/>
              <a:buChar char="•"/>
            </a:pPr>
            <a:r>
              <a:rPr lang="en-US" sz="130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At one’s best</a:t>
            </a:r>
            <a:endParaRPr lang="en-US" sz="1300">
              <a:solidFill>
                <a:schemeClr val="lt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Arial" panose="020B0604020202020204"/>
              <a:buChar char="•"/>
            </a:pPr>
            <a:r>
              <a:rPr lang="en-US" sz="130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Well-trained and prepared</a:t>
            </a:r>
            <a:endParaRPr lang="en-US" sz="1300">
              <a:solidFill>
                <a:schemeClr val="lt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Arial" panose="020B0604020202020204"/>
              <a:buChar char="•"/>
            </a:pPr>
            <a:r>
              <a:rPr lang="en-US" sz="130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In control.</a:t>
            </a:r>
            <a:endParaRPr lang="en-US" sz="1300">
              <a:solidFill>
                <a:schemeClr val="lt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Arial" panose="020B0604020202020204"/>
              <a:buChar char="•"/>
            </a:pPr>
            <a:r>
              <a:rPr lang="en-US" sz="130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Physically, mentally and spiritually fit</a:t>
            </a:r>
            <a:endParaRPr lang="en-US" sz="1300">
              <a:solidFill>
                <a:schemeClr val="lt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Arial" panose="020B0604020202020204"/>
              <a:buChar char="•"/>
            </a:pPr>
            <a:r>
              <a:rPr lang="en-US" sz="130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Mission-focused</a:t>
            </a:r>
            <a:endParaRPr lang="en-US" sz="1300">
              <a:solidFill>
                <a:schemeClr val="lt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Arial" panose="020B0604020202020204"/>
              <a:buChar char="•"/>
            </a:pPr>
            <a:r>
              <a:rPr lang="en-US" sz="130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Motivated</a:t>
            </a:r>
            <a:endParaRPr lang="en-US" sz="1300">
              <a:solidFill>
                <a:schemeClr val="lt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Arial" panose="020B0604020202020204"/>
              <a:buChar char="•"/>
            </a:pPr>
            <a:r>
              <a:rPr lang="en-US" sz="130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Calm and steady</a:t>
            </a:r>
            <a:endParaRPr lang="en-US" sz="1300">
              <a:solidFill>
                <a:schemeClr val="lt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Arial" panose="020B0604020202020204"/>
              <a:buChar char="•"/>
            </a:pPr>
            <a:r>
              <a:rPr lang="en-US" sz="130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Having fun</a:t>
            </a:r>
            <a:endParaRPr lang="en-US" sz="1300">
              <a:solidFill>
                <a:schemeClr val="lt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Arial" panose="020B0604020202020204"/>
              <a:buChar char="•"/>
            </a:pPr>
            <a:r>
              <a:rPr lang="en-US" sz="130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Behaving ethically</a:t>
            </a:r>
            <a:endParaRPr lang="en-US" sz="1300">
              <a:solidFill>
                <a:schemeClr val="lt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95" name="Google Shape;95;p1"/>
          <p:cNvSpPr txBox="1"/>
          <p:nvPr/>
        </p:nvSpPr>
        <p:spPr>
          <a:xfrm>
            <a:off x="3436852" y="1782395"/>
            <a:ext cx="2322021" cy="32932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 b="1">
                <a:solidFill>
                  <a:srgbClr val="215F9A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DEFINITION</a:t>
            </a:r>
            <a:endParaRPr lang="en-US" sz="1300" b="1">
              <a:solidFill>
                <a:srgbClr val="215F9A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215F9A"/>
              </a:buClr>
              <a:buSzPts val="1300"/>
              <a:buFont typeface="Arial" panose="020B0604020202020204"/>
              <a:buChar char="•"/>
            </a:pPr>
            <a:r>
              <a:rPr lang="en-US" sz="1300">
                <a:solidFill>
                  <a:srgbClr val="215F9A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Mild and transient distress or impairment</a:t>
            </a:r>
            <a:endParaRPr lang="en-US" sz="1300">
              <a:solidFill>
                <a:srgbClr val="215F9A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215F9A"/>
              </a:buClr>
              <a:buSzPts val="1300"/>
              <a:buFont typeface="Arial" panose="020B0604020202020204"/>
              <a:buChar char="•"/>
            </a:pPr>
            <a:r>
              <a:rPr lang="en-US" sz="1300">
                <a:solidFill>
                  <a:srgbClr val="215F9A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Always goes away</a:t>
            </a:r>
            <a:endParaRPr lang="en-US" sz="1300">
              <a:solidFill>
                <a:srgbClr val="215F9A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215F9A"/>
              </a:buClr>
              <a:buSzPts val="1300"/>
              <a:buFont typeface="Arial" panose="020B0604020202020204"/>
              <a:buChar char="•"/>
            </a:pPr>
            <a:r>
              <a:rPr lang="en-US" sz="1300">
                <a:solidFill>
                  <a:srgbClr val="215F9A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Low risk</a:t>
            </a:r>
            <a:endParaRPr lang="en-US" sz="1300">
              <a:solidFill>
                <a:srgbClr val="215F9A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 b="1">
                <a:solidFill>
                  <a:srgbClr val="215F9A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CAUSES</a:t>
            </a:r>
            <a:endParaRPr lang="en-US" sz="1300" b="1">
              <a:solidFill>
                <a:srgbClr val="215F9A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215F9A"/>
              </a:buClr>
              <a:buSzPts val="1300"/>
              <a:buFont typeface="Arial" panose="020B0604020202020204"/>
              <a:buChar char="•"/>
            </a:pPr>
            <a:r>
              <a:rPr lang="en-US" sz="1300">
                <a:solidFill>
                  <a:srgbClr val="215F9A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Any stressor</a:t>
            </a:r>
            <a:endParaRPr lang="en-US" sz="1300">
              <a:solidFill>
                <a:srgbClr val="215F9A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 b="1">
                <a:solidFill>
                  <a:srgbClr val="215F9A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FEATURES</a:t>
            </a:r>
            <a:endParaRPr lang="en-US" sz="1300" b="1">
              <a:solidFill>
                <a:srgbClr val="215F9A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215F9A"/>
              </a:buClr>
              <a:buSzPts val="1300"/>
              <a:buFont typeface="Arial" panose="020B0604020202020204"/>
              <a:buChar char="•"/>
            </a:pPr>
            <a:r>
              <a:rPr lang="en-US" sz="1300">
                <a:solidFill>
                  <a:srgbClr val="215F9A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Feeling irritable, anxious, or down</a:t>
            </a:r>
            <a:endParaRPr lang="en-US" sz="1300">
              <a:solidFill>
                <a:srgbClr val="215F9A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215F9A"/>
              </a:buClr>
              <a:buSzPts val="1300"/>
              <a:buFont typeface="Arial" panose="020B0604020202020204"/>
              <a:buChar char="•"/>
            </a:pPr>
            <a:r>
              <a:rPr lang="en-US" sz="1300">
                <a:solidFill>
                  <a:srgbClr val="215F9A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Loss of motivation</a:t>
            </a:r>
            <a:endParaRPr lang="en-US" sz="1300">
              <a:solidFill>
                <a:srgbClr val="215F9A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215F9A"/>
              </a:buClr>
              <a:buSzPts val="1300"/>
              <a:buFont typeface="Arial" panose="020B0604020202020204"/>
              <a:buChar char="•"/>
            </a:pPr>
            <a:r>
              <a:rPr lang="en-US" sz="1300">
                <a:solidFill>
                  <a:srgbClr val="215F9A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Loss of focus</a:t>
            </a:r>
            <a:endParaRPr lang="en-US" sz="1300">
              <a:solidFill>
                <a:srgbClr val="215F9A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215F9A"/>
              </a:buClr>
              <a:buSzPts val="1300"/>
              <a:buFont typeface="Arial" panose="020B0604020202020204"/>
              <a:buChar char="•"/>
            </a:pPr>
            <a:r>
              <a:rPr lang="en-US" sz="1300">
                <a:solidFill>
                  <a:srgbClr val="215F9A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Difficulty sleeping</a:t>
            </a:r>
            <a:endParaRPr lang="en-US" sz="1300">
              <a:solidFill>
                <a:srgbClr val="215F9A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215F9A"/>
              </a:buClr>
              <a:buSzPts val="1300"/>
              <a:buFont typeface="Arial" panose="020B0604020202020204"/>
              <a:buChar char="•"/>
            </a:pPr>
            <a:r>
              <a:rPr lang="en-US" sz="1300">
                <a:solidFill>
                  <a:srgbClr val="215F9A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Muscle tension or other changes</a:t>
            </a:r>
            <a:endParaRPr lang="en-US" sz="1300">
              <a:solidFill>
                <a:srgbClr val="215F9A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215F9A"/>
              </a:buClr>
              <a:buSzPts val="1300"/>
              <a:buFont typeface="Arial" panose="020B0604020202020204"/>
              <a:buChar char="•"/>
            </a:pPr>
            <a:r>
              <a:rPr lang="en-US" sz="1300">
                <a:solidFill>
                  <a:srgbClr val="215F9A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Not having fun</a:t>
            </a:r>
            <a:endParaRPr lang="en-US" sz="1300">
              <a:solidFill>
                <a:srgbClr val="215F9A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96" name="Google Shape;96;p1"/>
          <p:cNvSpPr txBox="1"/>
          <p:nvPr/>
        </p:nvSpPr>
        <p:spPr>
          <a:xfrm>
            <a:off x="6428048" y="1782395"/>
            <a:ext cx="2322021" cy="34932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 b="1">
                <a:solidFill>
                  <a:srgbClr val="215F9A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DEFINITION</a:t>
            </a:r>
            <a:endParaRPr lang="en-US" sz="1300" b="1">
              <a:solidFill>
                <a:srgbClr val="215F9A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215F9A"/>
              </a:buClr>
              <a:buSzPts val="1300"/>
              <a:buFont typeface="Arial" panose="020B0604020202020204"/>
              <a:buChar char="•"/>
            </a:pPr>
            <a:r>
              <a:rPr lang="en-US" sz="1300">
                <a:solidFill>
                  <a:srgbClr val="215F9A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More severe and persistent distress</a:t>
            </a:r>
            <a:endParaRPr lang="en-US" sz="1300">
              <a:solidFill>
                <a:srgbClr val="215F9A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215F9A"/>
              </a:buClr>
              <a:buSzPts val="1300"/>
              <a:buFont typeface="Arial" panose="020B0604020202020204"/>
              <a:buChar char="•"/>
            </a:pPr>
            <a:r>
              <a:rPr lang="en-US" sz="1300">
                <a:solidFill>
                  <a:srgbClr val="215F9A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Leaves an emotional scar</a:t>
            </a:r>
            <a:endParaRPr lang="en-US" sz="1300">
              <a:solidFill>
                <a:srgbClr val="215F9A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215F9A"/>
              </a:buClr>
              <a:buSzPts val="1300"/>
              <a:buFont typeface="Arial" panose="020B0604020202020204"/>
              <a:buChar char="•"/>
            </a:pPr>
            <a:r>
              <a:rPr lang="en-US" sz="1300">
                <a:solidFill>
                  <a:srgbClr val="215F9A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Higher risk</a:t>
            </a:r>
            <a:endParaRPr lang="en-US" sz="1300">
              <a:solidFill>
                <a:srgbClr val="215F9A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 b="1">
                <a:solidFill>
                  <a:srgbClr val="215F9A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CAUSES</a:t>
            </a:r>
            <a:endParaRPr lang="en-US" sz="1300" b="1">
              <a:solidFill>
                <a:srgbClr val="215F9A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215F9A"/>
              </a:buClr>
              <a:buSzPts val="1300"/>
              <a:buFont typeface="Arial" panose="020B0604020202020204"/>
              <a:buChar char="•"/>
            </a:pPr>
            <a:r>
              <a:rPr lang="en-US" sz="1300">
                <a:solidFill>
                  <a:srgbClr val="215F9A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Life threat</a:t>
            </a:r>
            <a:endParaRPr lang="en-US" sz="1300">
              <a:solidFill>
                <a:srgbClr val="215F9A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215F9A"/>
              </a:buClr>
              <a:buSzPts val="1300"/>
              <a:buFont typeface="Arial" panose="020B0604020202020204"/>
              <a:buChar char="•"/>
            </a:pPr>
            <a:r>
              <a:rPr lang="en-US" sz="1300">
                <a:solidFill>
                  <a:srgbClr val="215F9A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Loss</a:t>
            </a:r>
            <a:endParaRPr lang="en-US" sz="1300">
              <a:solidFill>
                <a:srgbClr val="215F9A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215F9A"/>
              </a:buClr>
              <a:buSzPts val="1300"/>
              <a:buFont typeface="Arial" panose="020B0604020202020204"/>
              <a:buChar char="•"/>
            </a:pPr>
            <a:r>
              <a:rPr lang="en-US" sz="1300">
                <a:solidFill>
                  <a:srgbClr val="215F9A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Moral injury</a:t>
            </a:r>
            <a:endParaRPr lang="en-US" sz="1300">
              <a:solidFill>
                <a:srgbClr val="215F9A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215F9A"/>
              </a:buClr>
              <a:buSzPts val="1300"/>
              <a:buFont typeface="Arial" panose="020B0604020202020204"/>
              <a:buChar char="•"/>
            </a:pPr>
            <a:r>
              <a:rPr lang="en-US" sz="1300">
                <a:solidFill>
                  <a:srgbClr val="215F9A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Wear and tear</a:t>
            </a:r>
            <a:endParaRPr lang="en-US" sz="1300">
              <a:solidFill>
                <a:srgbClr val="215F9A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 b="1">
                <a:solidFill>
                  <a:srgbClr val="215F9A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FEATURES</a:t>
            </a:r>
            <a:endParaRPr lang="en-US" sz="1300" b="1">
              <a:solidFill>
                <a:srgbClr val="215F9A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215F9A"/>
              </a:buClr>
              <a:buSzPts val="1300"/>
              <a:buFont typeface="Arial" panose="020B0604020202020204"/>
              <a:buChar char="•"/>
            </a:pPr>
            <a:r>
              <a:rPr lang="en-US" sz="1300">
                <a:solidFill>
                  <a:srgbClr val="215F9A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Loss of control</a:t>
            </a:r>
            <a:endParaRPr lang="en-US" sz="1300">
              <a:solidFill>
                <a:srgbClr val="215F9A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215F9A"/>
              </a:buClr>
              <a:buSzPts val="1300"/>
              <a:buFont typeface="Arial" panose="020B0604020202020204"/>
              <a:buChar char="•"/>
            </a:pPr>
            <a:r>
              <a:rPr lang="en-US" sz="1300">
                <a:solidFill>
                  <a:srgbClr val="215F9A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Panic, rage or depression</a:t>
            </a:r>
            <a:endParaRPr lang="en-US" sz="1300">
              <a:solidFill>
                <a:srgbClr val="215F9A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215F9A"/>
              </a:buClr>
              <a:buSzPts val="1300"/>
              <a:buFont typeface="Arial" panose="020B0604020202020204"/>
              <a:buChar char="•"/>
            </a:pPr>
            <a:r>
              <a:rPr lang="en-US" sz="1300">
                <a:solidFill>
                  <a:srgbClr val="215F9A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No longer feeling like normal self</a:t>
            </a:r>
            <a:endParaRPr lang="en-US" sz="1300">
              <a:solidFill>
                <a:srgbClr val="215F9A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215F9A"/>
              </a:buClr>
              <a:buSzPts val="1300"/>
              <a:buFont typeface="Arial" panose="020B0604020202020204"/>
              <a:buChar char="•"/>
            </a:pPr>
            <a:r>
              <a:rPr lang="en-US" sz="1300">
                <a:solidFill>
                  <a:srgbClr val="215F9A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Excessive guilt, shame or blame</a:t>
            </a:r>
            <a:endParaRPr lang="en-US" sz="1300">
              <a:solidFill>
                <a:srgbClr val="215F9A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97" name="Google Shape;97;p1"/>
          <p:cNvSpPr txBox="1"/>
          <p:nvPr/>
        </p:nvSpPr>
        <p:spPr>
          <a:xfrm>
            <a:off x="9414165" y="1776486"/>
            <a:ext cx="2322021" cy="36933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 b="1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DEFINITION</a:t>
            </a:r>
            <a:endParaRPr lang="en-US" sz="1300" b="1">
              <a:solidFill>
                <a:schemeClr val="lt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Arial" panose="020B0604020202020204"/>
              <a:buChar char="•"/>
            </a:pPr>
            <a:r>
              <a:rPr lang="en-US" sz="130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Condition that could benefit from mental health treatment</a:t>
            </a:r>
            <a:endParaRPr lang="en-US" sz="1300">
              <a:solidFill>
                <a:schemeClr val="lt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Arial" panose="020B0604020202020204"/>
              <a:buChar char="•"/>
            </a:pPr>
            <a:r>
              <a:rPr lang="en-US" sz="130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Unhealed stress injury causing life impairment</a:t>
            </a:r>
            <a:endParaRPr lang="en-US" sz="1300">
              <a:solidFill>
                <a:schemeClr val="lt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 b="1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CAUSES</a:t>
            </a:r>
            <a:endParaRPr lang="en-US" sz="1300" b="1">
              <a:solidFill>
                <a:schemeClr val="lt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Arial" panose="020B0604020202020204"/>
              <a:buChar char="•"/>
            </a:pPr>
            <a:r>
              <a:rPr lang="en-US" sz="130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PTSD</a:t>
            </a:r>
            <a:endParaRPr lang="en-US" sz="1300">
              <a:solidFill>
                <a:schemeClr val="lt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Arial" panose="020B0604020202020204"/>
              <a:buChar char="•"/>
            </a:pPr>
            <a:r>
              <a:rPr lang="en-US" sz="130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Depression</a:t>
            </a:r>
            <a:endParaRPr lang="en-US" sz="1300">
              <a:solidFill>
                <a:schemeClr val="lt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Arial" panose="020B0604020202020204"/>
              <a:buChar char="•"/>
            </a:pPr>
            <a:r>
              <a:rPr lang="en-US" sz="130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Anxiety</a:t>
            </a:r>
            <a:endParaRPr lang="en-US" sz="1300">
              <a:solidFill>
                <a:schemeClr val="lt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Arial" panose="020B0604020202020204"/>
              <a:buChar char="•"/>
            </a:pPr>
            <a:r>
              <a:rPr lang="en-US" sz="130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Substance abuse</a:t>
            </a:r>
            <a:endParaRPr lang="en-US" sz="1300">
              <a:solidFill>
                <a:schemeClr val="lt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 b="1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FEATURES</a:t>
            </a:r>
            <a:endParaRPr lang="en-US" sz="1300" b="1">
              <a:solidFill>
                <a:schemeClr val="lt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Arial" panose="020B0604020202020204"/>
              <a:buChar char="•"/>
            </a:pPr>
            <a:r>
              <a:rPr lang="en-US" sz="130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Symptoms persist and worsen over time</a:t>
            </a:r>
            <a:endParaRPr lang="en-US" sz="1300">
              <a:solidFill>
                <a:schemeClr val="lt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Arial" panose="020B0604020202020204"/>
              <a:buChar char="•"/>
            </a:pPr>
            <a:r>
              <a:rPr lang="en-US" sz="130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Severe distress or social or occupational impairment</a:t>
            </a:r>
            <a:endParaRPr lang="en-US" sz="1300">
              <a:solidFill>
                <a:schemeClr val="lt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Arial" panose="020B0604020202020204"/>
              <a:buChar char="•"/>
            </a:pPr>
            <a:r>
              <a:rPr lang="en-US" sz="130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Hopelessness</a:t>
            </a:r>
            <a:endParaRPr lang="en-US" sz="1300">
              <a:solidFill>
                <a:schemeClr val="lt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98" name="Google Shape;98;p1"/>
          <p:cNvSpPr txBox="1"/>
          <p:nvPr/>
        </p:nvSpPr>
        <p:spPr>
          <a:xfrm>
            <a:off x="787862" y="6093852"/>
            <a:ext cx="1727200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“I’ve got this”</a:t>
            </a:r>
            <a:endParaRPr lang="en-US" sz="1600">
              <a:solidFill>
                <a:schemeClr val="lt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99" name="Google Shape;99;p1"/>
          <p:cNvSpPr txBox="1"/>
          <p:nvPr/>
        </p:nvSpPr>
        <p:spPr>
          <a:xfrm>
            <a:off x="3322550" y="6119416"/>
            <a:ext cx="2550623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rgbClr val="215F9A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“Something isn’t right”</a:t>
            </a:r>
            <a:endParaRPr lang="en-US" sz="1600">
              <a:solidFill>
                <a:srgbClr val="215F9A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00" name="Google Shape;100;p1"/>
          <p:cNvSpPr txBox="1"/>
          <p:nvPr/>
        </p:nvSpPr>
        <p:spPr>
          <a:xfrm>
            <a:off x="6428048" y="6093852"/>
            <a:ext cx="2550623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rgbClr val="215F9A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“I can’t keep this up”</a:t>
            </a:r>
            <a:endParaRPr lang="en-US" sz="1600">
              <a:solidFill>
                <a:srgbClr val="215F9A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01" name="Google Shape;101;p1"/>
          <p:cNvSpPr txBox="1"/>
          <p:nvPr/>
        </p:nvSpPr>
        <p:spPr>
          <a:xfrm>
            <a:off x="9560791" y="6093852"/>
            <a:ext cx="2028768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“I can’t survive this”</a:t>
            </a:r>
            <a:endParaRPr lang="en-US" sz="1600">
              <a:solidFill>
                <a:schemeClr val="lt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02" name="Google Shape;102;p1"/>
          <p:cNvSpPr/>
          <p:nvPr/>
        </p:nvSpPr>
        <p:spPr>
          <a:xfrm rot="-5400000">
            <a:off x="504307" y="6200947"/>
            <a:ext cx="184728" cy="175491"/>
          </a:xfrm>
          <a:prstGeom prst="flowChartExtract">
            <a:avLst/>
          </a:pr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03" name="Google Shape;103;p1"/>
          <p:cNvSpPr/>
          <p:nvPr/>
        </p:nvSpPr>
        <p:spPr>
          <a:xfrm rot="5400000">
            <a:off x="11622278" y="6175384"/>
            <a:ext cx="184728" cy="175491"/>
          </a:xfrm>
          <a:prstGeom prst="flowChartExtract">
            <a:avLst/>
          </a:prstGeom>
          <a:solidFill>
            <a:schemeClr val="lt1"/>
          </a:solidFill>
          <a:ln w="1905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1089</Words>
  <Application>WPS Presentation</Application>
  <PresentationFormat/>
  <Paragraphs>75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9" baseType="lpstr">
      <vt:lpstr>Arial</vt:lpstr>
      <vt:lpstr>SimSun</vt:lpstr>
      <vt:lpstr>Wingdings</vt:lpstr>
      <vt:lpstr>Arial</vt:lpstr>
      <vt:lpstr>Play</vt:lpstr>
      <vt:lpstr>Microsoft YaHei</vt:lpstr>
      <vt:lpstr>Arial Unicode MS</vt:lpstr>
      <vt:lpstr>Office Theme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Marco León</dc:creator>
  <cp:lastModifiedBy>HP</cp:lastModifiedBy>
  <cp:revision>1</cp:revision>
  <dcterms:created xsi:type="dcterms:W3CDTF">2026-03-11T13:30:47Z</dcterms:created>
  <dcterms:modified xsi:type="dcterms:W3CDTF">2026-03-11T13:30:47Z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DBF6D0DE9B6A41A4B73008AAA0D4EF57_13</vt:lpwstr>
  </property>
  <property fmtid="{D5CDD505-2E9C-101B-9397-08002B2CF9AE}" pid="3" name="KSOProductBuildVer">
    <vt:lpwstr>1033-12.2.0.23196</vt:lpwstr>
  </property>
</Properties>
</file>