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</p:sldIdLst>
  <p:sldSz cx="9144000" cy="5143500"/>
  <p:notesSz cx="6858000" cy="9144000"/>
  <p:embeddedFontLst>
    <p:embeddedFont>
      <p:font typeface="Roboto" panose="02000000000000000000"/>
      <p:regular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de507aab2a_0_3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de507aab2a_0_3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de507aab2a_0_6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de507aab2a_0_6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de507aab2a_0_95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de507aab2a_0_95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de507aab2a_0_121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de507aab2a_0_12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de77366b09_0_0:notes"/>
          <p:cNvSpPr/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de77366b09_0_0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matchingName="Title and body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matchingName="Title and two columns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0" y="0"/>
            <a:ext cx="2676000" cy="74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VREDE</a:t>
            </a:r>
            <a:endParaRPr b="1"/>
          </a:p>
        </p:txBody>
      </p:sp>
      <p:sp>
        <p:nvSpPr>
          <p:cNvPr id="55" name="Google Shape;55;p13"/>
          <p:cNvSpPr txBox="1"/>
          <p:nvPr>
            <p:ph type="subTitle" idx="1"/>
          </p:nvPr>
        </p:nvSpPr>
        <p:spPr>
          <a:xfrm>
            <a:off x="-149100" y="758075"/>
            <a:ext cx="3995400" cy="23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Empowerment og indre ild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Engagement i forandring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Klar "Ja" og klar "Nej"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At tage stilling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At træffe beslutninger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Lineær klarhed</a:t>
            </a:r>
            <a:endParaRPr sz="2100"/>
          </a:p>
        </p:txBody>
      </p:sp>
      <p:sp>
        <p:nvSpPr>
          <p:cNvPr id="56" name="Google Shape;56;p13"/>
          <p:cNvSpPr txBox="1"/>
          <p:nvPr/>
        </p:nvSpPr>
        <p:spPr>
          <a:xfrm>
            <a:off x="3846300" y="786079"/>
            <a:ext cx="5297700" cy="24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0" lvl="0" indent="0" algn="l" rtl="0">
              <a:lnSpc>
                <a:spcPct val="136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Handlinger følger ord og at være vitale.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Engager dig både internt og eksternt.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Sæt klare grænser og sunde grænser.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Stå op for mig selv og andre og civil courage.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Bring tingene til live eller afslut dem.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Vær beslutsomt klar, med mål og vision i hjertet.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2100"/>
              </a:spcAft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4365000" y="-33150"/>
            <a:ext cx="47790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vil jeg? Hvad vil jeg ikke have? Hvad er ikke rigtigt for mig?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Jeg vil ikke deltage i det! Hvad er vigtigt for mig?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Hvor kan jeg lave en ændring?</a:t>
            </a:r>
            <a:endParaRPr sz="13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58" name="Google Shape;58;p13"/>
          <p:cNvSpPr txBox="1"/>
          <p:nvPr>
            <p:ph type="ctrTitle"/>
          </p:nvPr>
        </p:nvSpPr>
        <p:spPr>
          <a:xfrm>
            <a:off x="5993400" y="3251775"/>
            <a:ext cx="31506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457200" lvl="0" indent="-419100" algn="r" rtl="0">
              <a:spcBef>
                <a:spcPts val="0"/>
              </a:spcBef>
              <a:spcAft>
                <a:spcPts val="0"/>
              </a:spcAft>
              <a:buSzPts val="3000"/>
              <a:buChar char="❖"/>
            </a:pPr>
            <a:r>
              <a:rPr lang="en-GB" sz="3000"/>
              <a:t>KLARHED</a:t>
            </a:r>
            <a:endParaRPr sz="3000"/>
          </a:p>
        </p:txBody>
      </p:sp>
      <p:sp>
        <p:nvSpPr>
          <p:cNvPr id="59" name="Google Shape;59;p13"/>
          <p:cNvSpPr/>
          <p:nvPr/>
        </p:nvSpPr>
        <p:spPr>
          <a:xfrm>
            <a:off x="125" y="3846725"/>
            <a:ext cx="9144000" cy="12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125" y="384672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dk1"/>
                </a:solidFill>
              </a:rPr>
              <a:t>Ødelæggelse </a:t>
            </a:r>
            <a:r>
              <a:rPr lang="en-GB" sz="2000">
                <a:solidFill>
                  <a:schemeClr val="dk1"/>
                </a:solidFill>
              </a:rPr>
              <a:t>/ Vold / Fanatisme</a:t>
            </a:r>
            <a:endParaRPr sz="20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</a:rPr>
              <a:t>At ville have alt under kontrol / Missionærgeist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125" y="4483475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++ Aggressiv, kolerisk, kritisk, frustreret</a:t>
            </a:r>
            <a:endParaRPr sz="15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-- Uklar, tvivlsom, grænseløs, ubeslutsom, ude af stand til handling, let at manipulere</a:t>
            </a:r>
            <a:endParaRPr sz="1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/>
          <p:nvPr/>
        </p:nvSpPr>
        <p:spPr>
          <a:xfrm>
            <a:off x="125" y="3846725"/>
            <a:ext cx="9144000" cy="12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67" name="Google Shape;67;p14"/>
          <p:cNvSpPr txBox="1"/>
          <p:nvPr>
            <p:ph type="ctrTitle"/>
          </p:nvPr>
        </p:nvSpPr>
        <p:spPr>
          <a:xfrm>
            <a:off x="0" y="0"/>
            <a:ext cx="3636000" cy="74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TRISTHED</a:t>
            </a:r>
            <a:endParaRPr b="1"/>
          </a:p>
        </p:txBody>
      </p:sp>
      <p:sp>
        <p:nvSpPr>
          <p:cNvPr id="68" name="Google Shape;68;p14"/>
          <p:cNvSpPr txBox="1"/>
          <p:nvPr>
            <p:ph type="subTitle" idx="1"/>
          </p:nvPr>
        </p:nvSpPr>
        <p:spPr>
          <a:xfrm>
            <a:off x="-149100" y="758075"/>
            <a:ext cx="4297800" cy="26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Accept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At skabe fred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At give slip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Renselse og Flydende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Dyb, Bred, Blød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Anerkendelse af hjælpeløshed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000"/>
              <a:buFont typeface="Roboto" panose="02000000000000000000"/>
              <a:buChar char="●"/>
            </a:pPr>
            <a:r>
              <a:rPr lang="en-GB" sz="20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Anerkendelse af betydning</a:t>
            </a:r>
            <a:endParaRPr sz="20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69" name="Google Shape;69;p14"/>
          <p:cNvSpPr txBox="1"/>
          <p:nvPr/>
        </p:nvSpPr>
        <p:spPr>
          <a:xfrm>
            <a:off x="4148700" y="758075"/>
            <a:ext cx="4960200" cy="25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0" lvl="0" indent="0" algn="l" rtl="0">
              <a:lnSpc>
                <a:spcPct val="136000"/>
              </a:lnSpc>
              <a:spcBef>
                <a:spcPts val="600"/>
              </a:spcBef>
              <a:spcAft>
                <a:spcPts val="2100"/>
              </a:spcAft>
              <a:buNone/>
            </a:pP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Accepter og omfavn det, der ikke kan ændres. 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Gør fred med ønsker og fakta. 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Slip modstanden, overgiv dig til livets strøm. 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Giv slip på overbevisninger, begreber og blokeringer.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Omfavn sort yin-visdom, find fred i det skjulte. 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Slap af og åbn hjertet for kærlighed. </a:t>
            </a:r>
            <a:b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7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Forstå den 'knogledybe' vigtighed.</a:t>
            </a:r>
            <a:endParaRPr sz="17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0" name="Google Shape;70;p14"/>
          <p:cNvSpPr txBox="1"/>
          <p:nvPr/>
        </p:nvSpPr>
        <p:spPr>
          <a:xfrm>
            <a:off x="4452725" y="-33150"/>
            <a:ext cx="4691400" cy="68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finder jeg uheldigt, men ikke kan ændre?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ønskede jeg mig?</a:t>
            </a:r>
            <a:endParaRPr sz="13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71" name="Google Shape;71;p14"/>
          <p:cNvSpPr txBox="1"/>
          <p:nvPr>
            <p:ph type="ctrTitle"/>
          </p:nvPr>
        </p:nvSpPr>
        <p:spPr>
          <a:xfrm>
            <a:off x="1370875" y="3251775"/>
            <a:ext cx="77730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457200" lvl="0" indent="-419100" algn="r" rtl="0">
              <a:spcBef>
                <a:spcPts val="0"/>
              </a:spcBef>
              <a:spcAft>
                <a:spcPts val="0"/>
              </a:spcAft>
              <a:buSzPts val="3000"/>
              <a:buChar char="❖"/>
            </a:pPr>
            <a:r>
              <a:rPr lang="en-GB" sz="3000"/>
              <a:t>MEDFØLELSE OG SELVKÆRLIGHED</a:t>
            </a:r>
            <a:endParaRPr sz="3000"/>
          </a:p>
        </p:txBody>
      </p:sp>
      <p:sp>
        <p:nvSpPr>
          <p:cNvPr id="72" name="Google Shape;72;p14"/>
          <p:cNvSpPr txBox="1"/>
          <p:nvPr/>
        </p:nvSpPr>
        <p:spPr>
          <a:xfrm>
            <a:off x="0" y="4497000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500">
                <a:solidFill>
                  <a:schemeClr val="dk1"/>
                </a:solidFill>
              </a:rPr>
              <a:t>++ Passiv, deprimeret, selvmedlidende, ude af stand til handling ("andre bør rette op på det")</a:t>
            </a:r>
            <a:endParaRPr sz="15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-- Overfladisk, ligeglad, undertrykkende, ufølsom, glædesløs</a:t>
            </a:r>
            <a:endParaRPr sz="1500">
              <a:solidFill>
                <a:schemeClr val="dk1"/>
              </a:solidFill>
            </a:endParaRPr>
          </a:p>
        </p:txBody>
      </p:sp>
      <p:sp>
        <p:nvSpPr>
          <p:cNvPr id="73" name="Google Shape;73;p14"/>
          <p:cNvSpPr txBox="1"/>
          <p:nvPr/>
        </p:nvSpPr>
        <p:spPr>
          <a:xfrm>
            <a:off x="0" y="3999125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dk1"/>
                </a:solidFill>
              </a:rPr>
              <a:t>Passivitet </a:t>
            </a:r>
            <a:r>
              <a:rPr lang="en-GB" sz="2000">
                <a:solidFill>
                  <a:schemeClr val="dk1"/>
                </a:solidFill>
              </a:rPr>
              <a:t>/ Resignation / Selvmedlidenhed / Offerrolle / Depression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5"/>
          <p:cNvSpPr txBox="1"/>
          <p:nvPr>
            <p:ph type="ctrTitle"/>
          </p:nvPr>
        </p:nvSpPr>
        <p:spPr>
          <a:xfrm>
            <a:off x="0" y="0"/>
            <a:ext cx="2676000" cy="74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FRYGT</a:t>
            </a:r>
            <a:endParaRPr b="1"/>
          </a:p>
        </p:txBody>
      </p:sp>
      <p:sp>
        <p:nvSpPr>
          <p:cNvPr id="79" name="Google Shape;79;p15"/>
          <p:cNvSpPr txBox="1"/>
          <p:nvPr>
            <p:ph type="subTitle" idx="1"/>
          </p:nvPr>
        </p:nvSpPr>
        <p:spPr>
          <a:xfrm>
            <a:off x="-149100" y="758075"/>
            <a:ext cx="4406400" cy="23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Kreativitet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Signal for det Ukendte og </a:t>
            </a:r>
            <a:b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Fare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Overgang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Mod &amp; Eventyr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Død og genfødsel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Overvindelse og udvidelse </a:t>
            </a:r>
            <a:b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af grænser</a:t>
            </a:r>
            <a:endParaRPr sz="2100"/>
          </a:p>
        </p:txBody>
      </p:sp>
      <p:sp>
        <p:nvSpPr>
          <p:cNvPr id="80" name="Google Shape;80;p15"/>
          <p:cNvSpPr txBox="1"/>
          <p:nvPr/>
        </p:nvSpPr>
        <p:spPr>
          <a:xfrm>
            <a:off x="3595375" y="786075"/>
            <a:ext cx="5548800" cy="24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0" lvl="0" indent="0" algn="l" rtl="0">
              <a:lnSpc>
                <a:spcPct val="136000"/>
              </a:lnSpc>
              <a:spcBef>
                <a:spcPts val="600"/>
              </a:spcBef>
              <a:spcAft>
                <a:spcPts val="2100"/>
              </a:spcAft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Prøv nye muligheder, flugtveje og løsninger.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Se det ukendte fra et sikkert sted og håndter farerne omhyggeligt og opmærksomt.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Bygger bro mellem det ukendte og det kendte.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Udvid din komfortzone og voks ud over dig selv.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Oplev vækst gennem transformation.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Våg dig modigt ud i det ukendte.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81" name="Google Shape;81;p15"/>
          <p:cNvSpPr txBox="1"/>
          <p:nvPr/>
        </p:nvSpPr>
        <p:spPr>
          <a:xfrm>
            <a:off x="4452725" y="-33150"/>
            <a:ext cx="46914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finder jeg forfærdeligt eller skræmmende?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kan jeg hverken acceptere eller ændre?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er min længsel?</a:t>
            </a:r>
            <a:endParaRPr sz="13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82" name="Google Shape;82;p15"/>
          <p:cNvSpPr txBox="1"/>
          <p:nvPr>
            <p:ph type="ctrTitle"/>
          </p:nvPr>
        </p:nvSpPr>
        <p:spPr>
          <a:xfrm>
            <a:off x="5364150" y="3319000"/>
            <a:ext cx="37800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457200" lvl="0" indent="-419100" algn="r" rtl="0">
              <a:spcBef>
                <a:spcPts val="0"/>
              </a:spcBef>
              <a:spcAft>
                <a:spcPts val="0"/>
              </a:spcAft>
              <a:buSzPts val="3000"/>
              <a:buChar char="❖"/>
            </a:pPr>
            <a:r>
              <a:rPr lang="en-GB" sz="3000"/>
              <a:t>KREATIVITET</a:t>
            </a:r>
            <a:endParaRPr sz="3000"/>
          </a:p>
        </p:txBody>
      </p:sp>
      <p:sp>
        <p:nvSpPr>
          <p:cNvPr id="83" name="Google Shape;83;p15"/>
          <p:cNvSpPr/>
          <p:nvPr/>
        </p:nvSpPr>
        <p:spPr>
          <a:xfrm>
            <a:off x="125" y="3846725"/>
            <a:ext cx="9144000" cy="12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84" name="Google Shape;84;p15"/>
          <p:cNvSpPr txBox="1"/>
          <p:nvPr/>
        </p:nvSpPr>
        <p:spPr>
          <a:xfrm>
            <a:off x="125" y="3999125"/>
            <a:ext cx="91440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2000" b="1">
                <a:solidFill>
                  <a:schemeClr val="dk1"/>
                </a:solidFill>
              </a:rPr>
              <a:t>Lammelse </a:t>
            </a:r>
            <a:r>
              <a:rPr lang="en-GB" sz="2000">
                <a:solidFill>
                  <a:schemeClr val="dk1"/>
                </a:solidFill>
              </a:rPr>
              <a:t>/ Håbløshed / Blindgyde</a:t>
            </a:r>
            <a:endParaRPr sz="20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2000"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2000"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1"/>
              </a:solidFill>
            </a:endParaRPr>
          </a:p>
        </p:txBody>
      </p:sp>
      <p:sp>
        <p:nvSpPr>
          <p:cNvPr id="85" name="Google Shape;85;p15"/>
          <p:cNvSpPr txBox="1"/>
          <p:nvPr/>
        </p:nvSpPr>
        <p:spPr>
          <a:xfrm>
            <a:off x="125" y="4483475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500">
                <a:solidFill>
                  <a:schemeClr val="dk1"/>
                </a:solidFill>
              </a:rPr>
              <a:t>++ Fanget, nervøs, stresset, let forskrækket</a:t>
            </a:r>
            <a:endParaRPr sz="15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-- Usårlig, uautentisk, altid positiv, statisk, utilnærmelig, grænseløs, ubegrænset</a:t>
            </a:r>
            <a:endParaRPr sz="1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ctrTitle"/>
          </p:nvPr>
        </p:nvSpPr>
        <p:spPr>
          <a:xfrm>
            <a:off x="753725" y="3251775"/>
            <a:ext cx="83904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457200" lvl="0" indent="-419100" algn="r" rtl="0">
              <a:spcBef>
                <a:spcPts val="0"/>
              </a:spcBef>
              <a:spcAft>
                <a:spcPts val="0"/>
              </a:spcAft>
              <a:buSzPts val="3000"/>
              <a:buChar char="❖"/>
            </a:pPr>
            <a:r>
              <a:rPr lang="en-GB" sz="3000"/>
              <a:t>TILTRÆKNING OG TAKNEMMELIGHED</a:t>
            </a:r>
            <a:endParaRPr sz="3000"/>
          </a:p>
        </p:txBody>
      </p:sp>
      <p:sp>
        <p:nvSpPr>
          <p:cNvPr id="91" name="Google Shape;91;p16"/>
          <p:cNvSpPr txBox="1"/>
          <p:nvPr>
            <p:ph type="ctrTitle"/>
          </p:nvPr>
        </p:nvSpPr>
        <p:spPr>
          <a:xfrm>
            <a:off x="0" y="0"/>
            <a:ext cx="2676000" cy="74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JO</a:t>
            </a:r>
            <a:r>
              <a:rPr lang="en-GB" b="1"/>
              <a:t>Y</a:t>
            </a:r>
            <a:endParaRPr b="1"/>
          </a:p>
        </p:txBody>
      </p:sp>
      <p:sp>
        <p:nvSpPr>
          <p:cNvPr id="92" name="Google Shape;92;p16"/>
          <p:cNvSpPr txBox="1"/>
          <p:nvPr>
            <p:ph type="subTitle" idx="1"/>
          </p:nvPr>
        </p:nvSpPr>
        <p:spPr>
          <a:xfrm>
            <a:off x="-149100" y="758075"/>
            <a:ext cx="3995400" cy="23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Værdsættelse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Fejre</a:t>
            </a:r>
            <a:b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Shine &amp; Love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Lethed og humor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Find og lev dit livsformål</a:t>
            </a:r>
            <a:endParaRPr sz="2100"/>
          </a:p>
        </p:txBody>
      </p:sp>
      <p:sp>
        <p:nvSpPr>
          <p:cNvPr id="93" name="Google Shape;93;p16"/>
          <p:cNvSpPr txBox="1"/>
          <p:nvPr/>
        </p:nvSpPr>
        <p:spPr>
          <a:xfrm>
            <a:off x="3846300" y="786075"/>
            <a:ext cx="5297700" cy="24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0" lvl="0" indent="0" algn="l" rtl="0">
              <a:lnSpc>
                <a:spcPct val="136000"/>
              </a:lnSpc>
              <a:spcBef>
                <a:spcPts val="600"/>
              </a:spcBef>
              <a:spcAft>
                <a:spcPts val="2100"/>
              </a:spcAft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Muligheder for taknemmelighed.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Anerkend og nyd de smukke og harmoniske ting i verden.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Hav et glimt i øjnene og vær attraktiv.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Del et smil. </a:t>
            </a:r>
            <a:b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Vær unik og lev din livsmission.</a:t>
            </a:r>
            <a:endParaRPr sz="1800" i="1">
              <a:solidFill>
                <a:schemeClr val="dk2"/>
              </a:solidFill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4452725" y="-33150"/>
            <a:ext cx="46914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For mig føles det rigtigt og i harmoni!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Jeg er enig i det! Det er smukt og vidunderligt!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Hvad vil jeg fejre?</a:t>
            </a:r>
            <a:endParaRPr sz="13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95" name="Google Shape;95;p16"/>
          <p:cNvSpPr/>
          <p:nvPr/>
        </p:nvSpPr>
        <p:spPr>
          <a:xfrm>
            <a:off x="125" y="3846725"/>
            <a:ext cx="9144000" cy="12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125" y="3846725"/>
            <a:ext cx="91440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2000" b="1">
                <a:solidFill>
                  <a:schemeClr val="dk1"/>
                </a:solidFill>
              </a:rPr>
              <a:t>Illusion </a:t>
            </a:r>
            <a:r>
              <a:rPr lang="en-GB" sz="2000">
                <a:solidFill>
                  <a:schemeClr val="dk1"/>
                </a:solidFill>
              </a:rPr>
              <a:t>/ Vrangforestilling  </a:t>
            </a:r>
            <a:endParaRPr sz="20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</a:rPr>
              <a:t>Selvbedrag / Falsk virkelighed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125" y="4483475"/>
            <a:ext cx="91440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500">
                <a:solidFill>
                  <a:schemeClr val="dk1"/>
                </a:solidFill>
              </a:rPr>
              <a:t>++ Naive, rosenrøde briller, uautentisk, overfladisk, undertrykkende</a:t>
            </a:r>
            <a:endParaRPr sz="15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-- Deprimeret, utilfreds, ensom, utiltrækkende, mut</a:t>
            </a:r>
            <a:endParaRPr sz="1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7"/>
          <p:cNvSpPr txBox="1"/>
          <p:nvPr>
            <p:ph type="ctrTitle"/>
          </p:nvPr>
        </p:nvSpPr>
        <p:spPr>
          <a:xfrm>
            <a:off x="0" y="0"/>
            <a:ext cx="3042000" cy="74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SKAMME</a:t>
            </a:r>
            <a:endParaRPr b="1"/>
          </a:p>
        </p:txBody>
      </p:sp>
      <p:sp>
        <p:nvSpPr>
          <p:cNvPr id="103" name="Google Shape;103;p17"/>
          <p:cNvSpPr txBox="1"/>
          <p:nvPr>
            <p:ph type="subTitle" idx="1"/>
          </p:nvPr>
        </p:nvSpPr>
        <p:spPr>
          <a:xfrm>
            <a:off x="-149100" y="834275"/>
            <a:ext cx="3995400" cy="238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6195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Selvrefleksion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Fejl er menneskelige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Lær af fejl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Udvikl socialt passende adfærd</a:t>
            </a:r>
            <a:endParaRPr sz="2100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457200" lvl="0" indent="-3619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2100"/>
              <a:buFont typeface="Roboto" panose="02000000000000000000"/>
              <a:buChar char="●"/>
            </a:pPr>
            <a:r>
              <a:rPr lang="en-GB" sz="2100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Forsoning</a:t>
            </a:r>
            <a:endParaRPr sz="2100"/>
          </a:p>
        </p:txBody>
      </p:sp>
      <p:sp>
        <p:nvSpPr>
          <p:cNvPr id="104" name="Google Shape;104;p17"/>
          <p:cNvSpPr txBox="1"/>
          <p:nvPr/>
        </p:nvSpPr>
        <p:spPr>
          <a:xfrm>
            <a:off x="3846300" y="862279"/>
            <a:ext cx="5297700" cy="24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0" bIns="91425" anchor="t" anchorCtr="0">
            <a:noAutofit/>
          </a:bodyPr>
          <a:lstStyle/>
          <a:p>
            <a:pPr marL="0" lvl="0" indent="0" algn="l" rtl="0">
              <a:lnSpc>
                <a:spcPct val="136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Tænk over, om jeg opførte mig (u)korrekt. 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Anerkend, at det at være fejlbarlig er menneskeligt.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Korriger din vej baseret på tidligere fejl. 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Dyrk korrekt social adfærd.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8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Anerkend sårbarhed og tilgiv dig selv/andre.</a:t>
            </a: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  <a:p>
            <a:pPr marL="0" lvl="0" indent="0" algn="l" rtl="0">
              <a:lnSpc>
                <a:spcPct val="136000"/>
              </a:lnSpc>
              <a:spcBef>
                <a:spcPts val="2100"/>
              </a:spcBef>
              <a:spcAft>
                <a:spcPts val="2100"/>
              </a:spcAft>
              <a:buNone/>
            </a:pPr>
            <a:endParaRPr sz="18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05" name="Google Shape;105;p17"/>
          <p:cNvSpPr txBox="1"/>
          <p:nvPr/>
        </p:nvSpPr>
        <p:spPr>
          <a:xfrm>
            <a:off x="4452725" y="-33150"/>
            <a:ext cx="4691400" cy="98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Har jeg lavet en fejl eller ej? Hvor gik jeg galt? 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Hvilken slags person ville jeg gerne være?</a:t>
            </a:r>
            <a:b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</a:br>
            <a:r>
              <a:rPr lang="en-GB" sz="1300" i="1">
                <a:solidFill>
                  <a:srgbClr val="0D0D0D"/>
                </a:solidFill>
                <a:highlight>
                  <a:srgbClr val="FFFFFF"/>
                </a:highlight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rPr>
              <a:t>Hvor kan jeg ændre mig og vokse?</a:t>
            </a:r>
            <a:endParaRPr sz="1300" i="1">
              <a:solidFill>
                <a:srgbClr val="0D0D0D"/>
              </a:solidFill>
              <a:highlight>
                <a:srgbClr val="FFFFFF"/>
              </a:highlight>
              <a:latin typeface="Roboto" panose="02000000000000000000"/>
              <a:ea typeface="Roboto" panose="02000000000000000000"/>
              <a:cs typeface="Roboto" panose="02000000000000000000"/>
              <a:sym typeface="Roboto" panose="02000000000000000000"/>
            </a:endParaRPr>
          </a:p>
        </p:txBody>
      </p:sp>
      <p:sp>
        <p:nvSpPr>
          <p:cNvPr id="106" name="Google Shape;106;p17"/>
          <p:cNvSpPr txBox="1"/>
          <p:nvPr>
            <p:ph type="ctrTitle"/>
          </p:nvPr>
        </p:nvSpPr>
        <p:spPr>
          <a:xfrm>
            <a:off x="4081750" y="3251775"/>
            <a:ext cx="5062200" cy="4605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457200" lvl="0" indent="-419100" algn="r" rtl="0">
              <a:spcBef>
                <a:spcPts val="0"/>
              </a:spcBef>
              <a:spcAft>
                <a:spcPts val="0"/>
              </a:spcAft>
              <a:buSzPts val="3000"/>
              <a:buChar char="❖"/>
            </a:pPr>
            <a:r>
              <a:rPr lang="en-GB" sz="3000"/>
              <a:t>SELVREFLEKSION</a:t>
            </a:r>
            <a:endParaRPr sz="3000"/>
          </a:p>
        </p:txBody>
      </p:sp>
      <p:sp>
        <p:nvSpPr>
          <p:cNvPr id="107" name="Google Shape;107;p17"/>
          <p:cNvSpPr/>
          <p:nvPr/>
        </p:nvSpPr>
        <p:spPr>
          <a:xfrm>
            <a:off x="125" y="3846725"/>
            <a:ext cx="9144000" cy="12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</a:endParaRPr>
          </a:p>
        </p:txBody>
      </p:sp>
      <p:sp>
        <p:nvSpPr>
          <p:cNvPr id="108" name="Google Shape;108;p17"/>
          <p:cNvSpPr txBox="1"/>
          <p:nvPr/>
        </p:nvSpPr>
        <p:spPr>
          <a:xfrm>
            <a:off x="125" y="3846725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>
                <a:solidFill>
                  <a:schemeClr val="dk1"/>
                </a:solidFill>
              </a:rPr>
              <a:t>Selvlemlæstelse </a:t>
            </a:r>
            <a:r>
              <a:rPr lang="en-GB" sz="2000">
                <a:solidFill>
                  <a:schemeClr val="dk1"/>
                </a:solidFill>
              </a:rPr>
              <a:t>/ Selvfordømmelse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109" name="Google Shape;109;p17"/>
          <p:cNvSpPr txBox="1"/>
          <p:nvPr/>
        </p:nvSpPr>
        <p:spPr>
          <a:xfrm>
            <a:off x="125" y="4266300"/>
            <a:ext cx="91440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 sz="1500">
                <a:solidFill>
                  <a:schemeClr val="dk1"/>
                </a:solidFill>
              </a:rPr>
              <a:t>++ Perfektionistisk, usikker, tvivlende, tvangspræget</a:t>
            </a:r>
            <a:endParaRPr sz="15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</a:rPr>
              <a:t>-- Egocentrisk, narcissistisk (oppustet selvbillede, ufejlbarlig, ignorerer fejl), selvretfærdig, skamløs, ude af stand til at undskylde</a:t>
            </a:r>
            <a:endParaRPr sz="15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/>
          <p:nvPr/>
        </p:nvSpPr>
        <p:spPr>
          <a:xfrm rot="-2698853">
            <a:off x="3615233" y="1621540"/>
            <a:ext cx="1907703" cy="1904734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15" name="Google Shape;115;p18"/>
          <p:cNvGrpSpPr/>
          <p:nvPr/>
        </p:nvGrpSpPr>
        <p:grpSpPr>
          <a:xfrm>
            <a:off x="1287978" y="988995"/>
            <a:ext cx="3412481" cy="3413191"/>
            <a:chOff x="2294102" y="1473389"/>
            <a:chExt cx="2365508" cy="2365508"/>
          </a:xfrm>
        </p:grpSpPr>
        <p:sp>
          <p:nvSpPr>
            <p:cNvPr id="116" name="Google Shape;116;p18"/>
            <p:cNvSpPr/>
            <p:nvPr/>
          </p:nvSpPr>
          <p:spPr>
            <a:xfrm rot="-2700000">
              <a:off x="2689034" y="1771298"/>
              <a:ext cx="1575643" cy="1769691"/>
            </a:xfrm>
            <a:custGeom>
              <a:avLst/>
              <a:gdLst/>
              <a:ahLst/>
              <a:cxnLst/>
              <a:rect l="l" t="t" r="r" b="b"/>
              <a:pathLst>
                <a:path w="254" h="285" extrusionOk="0">
                  <a:moveTo>
                    <a:pt x="200" y="153"/>
                  </a:moveTo>
                  <a:cubicBezTo>
                    <a:pt x="217" y="143"/>
                    <a:pt x="236" y="137"/>
                    <a:pt x="254" y="136"/>
                  </a:cubicBezTo>
                  <a:cubicBezTo>
                    <a:pt x="253" y="87"/>
                    <a:pt x="240" y="41"/>
                    <a:pt x="218" y="0"/>
                  </a:cubicBezTo>
                  <a:cubicBezTo>
                    <a:pt x="95" y="20"/>
                    <a:pt x="0" y="128"/>
                    <a:pt x="0" y="257"/>
                  </a:cubicBezTo>
                  <a:cubicBezTo>
                    <a:pt x="0" y="267"/>
                    <a:pt x="1" y="276"/>
                    <a:pt x="1" y="285"/>
                  </a:cubicBezTo>
                  <a:cubicBezTo>
                    <a:pt x="43" y="263"/>
                    <a:pt x="90" y="251"/>
                    <a:pt x="140" y="250"/>
                  </a:cubicBezTo>
                  <a:cubicBezTo>
                    <a:pt x="142" y="211"/>
                    <a:pt x="164" y="174"/>
                    <a:pt x="200" y="153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" name="Google Shape;117;p18"/>
            <p:cNvSpPr txBox="1"/>
            <p:nvPr/>
          </p:nvSpPr>
          <p:spPr>
            <a:xfrm>
              <a:off x="3020670" y="2290220"/>
              <a:ext cx="790200" cy="563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i="1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“en skam”</a:t>
              </a:r>
              <a:endParaRPr i="1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Kærlighed vs 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passivitet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</p:grpSp>
      <p:grpSp>
        <p:nvGrpSpPr>
          <p:cNvPr id="118" name="Google Shape;118;p18"/>
          <p:cNvGrpSpPr/>
          <p:nvPr/>
        </p:nvGrpSpPr>
        <p:grpSpPr>
          <a:xfrm>
            <a:off x="2992679" y="2441213"/>
            <a:ext cx="3404773" cy="3405481"/>
            <a:chOff x="3475789" y="2479847"/>
            <a:chExt cx="2360164" cy="2360164"/>
          </a:xfrm>
        </p:grpSpPr>
        <p:sp>
          <p:nvSpPr>
            <p:cNvPr id="119" name="Google Shape;119;p18"/>
            <p:cNvSpPr/>
            <p:nvPr/>
          </p:nvSpPr>
          <p:spPr>
            <a:xfrm rot="-2700000">
              <a:off x="3773733" y="2873178"/>
              <a:ext cx="1764275" cy="1573502"/>
            </a:xfrm>
            <a:custGeom>
              <a:avLst/>
              <a:gdLst/>
              <a:ahLst/>
              <a:cxnLst/>
              <a:rect l="l" t="t" r="r" b="b"/>
              <a:pathLst>
                <a:path w="285" h="254" extrusionOk="0">
                  <a:moveTo>
                    <a:pt x="152" y="54"/>
                  </a:moveTo>
                  <a:cubicBezTo>
                    <a:pt x="142" y="37"/>
                    <a:pt x="137" y="19"/>
                    <a:pt x="136" y="0"/>
                  </a:cubicBezTo>
                  <a:cubicBezTo>
                    <a:pt x="86" y="1"/>
                    <a:pt x="40" y="14"/>
                    <a:pt x="0" y="36"/>
                  </a:cubicBezTo>
                  <a:cubicBezTo>
                    <a:pt x="20" y="160"/>
                    <a:pt x="127" y="254"/>
                    <a:pt x="257" y="254"/>
                  </a:cubicBezTo>
                  <a:cubicBezTo>
                    <a:pt x="266" y="254"/>
                    <a:pt x="276" y="254"/>
                    <a:pt x="285" y="253"/>
                  </a:cubicBezTo>
                  <a:cubicBezTo>
                    <a:pt x="263" y="211"/>
                    <a:pt x="251" y="164"/>
                    <a:pt x="250" y="115"/>
                  </a:cubicBezTo>
                  <a:cubicBezTo>
                    <a:pt x="210" y="112"/>
                    <a:pt x="173" y="91"/>
                    <a:pt x="152" y="54"/>
                  </a:cubicBezTo>
                  <a:close/>
                </a:path>
              </a:pathLst>
            </a:custGeom>
            <a:solidFill>
              <a:srgbClr val="EFEFEF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" name="Google Shape;120;p18"/>
            <p:cNvSpPr txBox="1"/>
            <p:nvPr/>
          </p:nvSpPr>
          <p:spPr>
            <a:xfrm>
              <a:off x="3907804" y="3486941"/>
              <a:ext cx="1496100" cy="5631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Klarhed </a:t>
              </a:r>
              <a:b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</a:b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vs. </a:t>
              </a:r>
              <a:b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</a:b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Ødelæggelse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 panose="020B0604020202020204"/>
                <a:buNone/>
              </a:pPr>
              <a:r>
                <a:rPr lang="en-GB" i="1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"forkert"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</p:grpSp>
      <p:grpSp>
        <p:nvGrpSpPr>
          <p:cNvPr id="121" name="Google Shape;121;p18"/>
          <p:cNvGrpSpPr/>
          <p:nvPr/>
        </p:nvGrpSpPr>
        <p:grpSpPr>
          <a:xfrm>
            <a:off x="2742773" y="-703194"/>
            <a:ext cx="3408541" cy="3409250"/>
            <a:chOff x="3302555" y="300620"/>
            <a:chExt cx="2362776" cy="2362776"/>
          </a:xfrm>
        </p:grpSpPr>
        <p:sp>
          <p:nvSpPr>
            <p:cNvPr id="122" name="Google Shape;122;p18"/>
            <p:cNvSpPr/>
            <p:nvPr/>
          </p:nvSpPr>
          <p:spPr>
            <a:xfrm rot="-2700000">
              <a:off x="3599956" y="695260"/>
              <a:ext cx="1767975" cy="1573496"/>
            </a:xfrm>
            <a:custGeom>
              <a:avLst/>
              <a:gdLst/>
              <a:ahLst/>
              <a:cxnLst/>
              <a:rect l="l" t="t" r="r" b="b"/>
              <a:pathLst>
                <a:path w="285" h="253" extrusionOk="0">
                  <a:moveTo>
                    <a:pt x="28" y="0"/>
                  </a:moveTo>
                  <a:cubicBezTo>
                    <a:pt x="19" y="0"/>
                    <a:pt x="9" y="0"/>
                    <a:pt x="0" y="1"/>
                  </a:cubicBezTo>
                  <a:cubicBezTo>
                    <a:pt x="22" y="43"/>
                    <a:pt x="34" y="90"/>
                    <a:pt x="35" y="140"/>
                  </a:cubicBezTo>
                  <a:cubicBezTo>
                    <a:pt x="74" y="142"/>
                    <a:pt x="112" y="163"/>
                    <a:pt x="133" y="200"/>
                  </a:cubicBezTo>
                  <a:cubicBezTo>
                    <a:pt x="143" y="217"/>
                    <a:pt x="148" y="235"/>
                    <a:pt x="149" y="253"/>
                  </a:cubicBezTo>
                  <a:cubicBezTo>
                    <a:pt x="198" y="252"/>
                    <a:pt x="244" y="239"/>
                    <a:pt x="285" y="217"/>
                  </a:cubicBezTo>
                  <a:cubicBezTo>
                    <a:pt x="264" y="94"/>
                    <a:pt x="157" y="0"/>
                    <a:pt x="28" y="0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18"/>
            <p:cNvSpPr txBox="1"/>
            <p:nvPr/>
          </p:nvSpPr>
          <p:spPr>
            <a:xfrm>
              <a:off x="3823913" y="1153125"/>
              <a:ext cx="1496100" cy="563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i="1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“korrekt”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 panose="020B0604020202020204"/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Værdsættelse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 panose="020B0604020202020204"/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vs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Illusion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</p:grpSp>
      <p:grpSp>
        <p:nvGrpSpPr>
          <p:cNvPr id="124" name="Google Shape;124;p18"/>
          <p:cNvGrpSpPr/>
          <p:nvPr/>
        </p:nvGrpSpPr>
        <p:grpSpPr>
          <a:xfrm>
            <a:off x="4443849" y="745407"/>
            <a:ext cx="3412166" cy="3412876"/>
            <a:chOff x="4481729" y="1304571"/>
            <a:chExt cx="2365289" cy="2365289"/>
          </a:xfrm>
        </p:grpSpPr>
        <p:sp>
          <p:nvSpPr>
            <p:cNvPr id="125" name="Google Shape;125;p18"/>
            <p:cNvSpPr/>
            <p:nvPr/>
          </p:nvSpPr>
          <p:spPr>
            <a:xfrm rot="-2700000">
              <a:off x="4874704" y="1604373"/>
              <a:ext cx="1579339" cy="1765685"/>
            </a:xfrm>
            <a:custGeom>
              <a:avLst/>
              <a:gdLst/>
              <a:ahLst/>
              <a:cxnLst/>
              <a:rect l="l" t="t" r="r" b="b"/>
              <a:pathLst>
                <a:path w="254" h="285" extrusionOk="0">
                  <a:moveTo>
                    <a:pt x="53" y="133"/>
                  </a:moveTo>
                  <a:cubicBezTo>
                    <a:pt x="37" y="142"/>
                    <a:pt x="18" y="148"/>
                    <a:pt x="0" y="149"/>
                  </a:cubicBezTo>
                  <a:cubicBezTo>
                    <a:pt x="1" y="198"/>
                    <a:pt x="14" y="244"/>
                    <a:pt x="36" y="285"/>
                  </a:cubicBezTo>
                  <a:cubicBezTo>
                    <a:pt x="159" y="264"/>
                    <a:pt x="254" y="157"/>
                    <a:pt x="254" y="27"/>
                  </a:cubicBezTo>
                  <a:cubicBezTo>
                    <a:pt x="254" y="18"/>
                    <a:pt x="253" y="9"/>
                    <a:pt x="252" y="0"/>
                  </a:cubicBezTo>
                  <a:cubicBezTo>
                    <a:pt x="211" y="21"/>
                    <a:pt x="164" y="34"/>
                    <a:pt x="114" y="34"/>
                  </a:cubicBezTo>
                  <a:cubicBezTo>
                    <a:pt x="112" y="74"/>
                    <a:pt x="90" y="111"/>
                    <a:pt x="53" y="133"/>
                  </a:cubicBezTo>
                  <a:close/>
                </a:path>
              </a:pathLst>
            </a:custGeom>
            <a:solidFill>
              <a:schemeClr val="lt2"/>
            </a:solidFill>
            <a:ln w="9525" cap="flat" cmpd="sng">
              <a:solidFill>
                <a:schemeClr val="dk1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6" name="Google Shape;126;p18"/>
            <p:cNvSpPr txBox="1"/>
            <p:nvPr/>
          </p:nvSpPr>
          <p:spPr>
            <a:xfrm>
              <a:off x="5317946" y="2290255"/>
              <a:ext cx="849600" cy="5631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i="1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“forfærdeligt” </a:t>
              </a:r>
              <a:endParaRPr i="1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100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Kreativitet 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vs 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>
                  <a:solidFill>
                    <a:schemeClr val="dk1"/>
                  </a:solidFill>
                  <a:latin typeface="Roboto" panose="02000000000000000000"/>
                  <a:ea typeface="Roboto" panose="02000000000000000000"/>
                  <a:cs typeface="Roboto" panose="02000000000000000000"/>
                  <a:sym typeface="Roboto" panose="02000000000000000000"/>
                </a:rPr>
                <a:t>Lammelse</a:t>
              </a:r>
              <a:endParaRPr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endParaRPr>
            </a:p>
          </p:txBody>
        </p:sp>
      </p:grpSp>
      <p:sp>
        <p:nvSpPr>
          <p:cNvPr id="127" name="Google Shape;127;p18"/>
          <p:cNvSpPr/>
          <p:nvPr/>
        </p:nvSpPr>
        <p:spPr>
          <a:xfrm>
            <a:off x="3999075" y="0"/>
            <a:ext cx="1140000" cy="4791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JOY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8" name="Google Shape;128;p18"/>
          <p:cNvSpPr/>
          <p:nvPr/>
        </p:nvSpPr>
        <p:spPr>
          <a:xfrm rot="-5400000">
            <a:off x="1066075" y="2293550"/>
            <a:ext cx="2213400" cy="4791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TRISTHED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29" name="Google Shape;129;p18"/>
          <p:cNvSpPr/>
          <p:nvPr/>
        </p:nvSpPr>
        <p:spPr>
          <a:xfrm rot="5400000">
            <a:off x="6189125" y="2293550"/>
            <a:ext cx="1741500" cy="4791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FRYGT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0" name="Google Shape;130;p18"/>
          <p:cNvSpPr/>
          <p:nvPr/>
        </p:nvSpPr>
        <p:spPr>
          <a:xfrm rot="10800000">
            <a:off x="3740761" y="4717075"/>
            <a:ext cx="1908600" cy="479100"/>
          </a:xfrm>
          <a:prstGeom prst="triangle">
            <a:avLst>
              <a:gd name="adj" fmla="val 50000"/>
            </a:avLst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31" name="Google Shape;131;p18"/>
          <p:cNvSpPr txBox="1"/>
          <p:nvPr/>
        </p:nvSpPr>
        <p:spPr>
          <a:xfrm>
            <a:off x="3195063" y="46803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VREDE</a:t>
            </a:r>
            <a:endParaRPr lang="en-GB">
              <a:solidFill>
                <a:schemeClr val="lt1"/>
              </a:solidFill>
            </a:endParaRPr>
          </a:p>
        </p:txBody>
      </p:sp>
      <p:sp>
        <p:nvSpPr>
          <p:cNvPr id="132" name="Google Shape;132;p18"/>
          <p:cNvSpPr/>
          <p:nvPr/>
        </p:nvSpPr>
        <p:spPr>
          <a:xfrm>
            <a:off x="4166625" y="2113175"/>
            <a:ext cx="804900" cy="8049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</a:rPr>
              <a:t>SKAMME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33" name="Google Shape;133;p18"/>
          <p:cNvSpPr txBox="1"/>
          <p:nvPr/>
        </p:nvSpPr>
        <p:spPr>
          <a:xfrm>
            <a:off x="3999075" y="1847700"/>
            <a:ext cx="1323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i="1">
                <a:solidFill>
                  <a:schemeClr val="dk1"/>
                </a:solidFill>
              </a:rPr>
              <a:t>“Tager jeg fejl?”</a:t>
            </a:r>
            <a:endParaRPr i="1">
              <a:solidFill>
                <a:schemeClr val="dk1"/>
              </a:solidFill>
            </a:endParaRPr>
          </a:p>
        </p:txBody>
      </p:sp>
      <p:sp>
        <p:nvSpPr>
          <p:cNvPr id="134" name="Google Shape;134;p18"/>
          <p:cNvSpPr txBox="1"/>
          <p:nvPr/>
        </p:nvSpPr>
        <p:spPr>
          <a:xfrm>
            <a:off x="3876750" y="2782675"/>
            <a:ext cx="14454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>
                <a:solidFill>
                  <a:schemeClr val="dk1"/>
                </a:solidFill>
              </a:rPr>
              <a:t>Selvrefleksion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 panose="020B0604020202020204"/>
              <a:buNone/>
            </a:pPr>
            <a:r>
              <a:rPr lang="en-GB">
                <a:solidFill>
                  <a:schemeClr val="dk1"/>
                </a:solidFill>
              </a:rPr>
              <a:t>vs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</a:rPr>
              <a:t>Selvdestruktion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3631</Words>
  <Application>WPS Presentation</Application>
  <PresentationFormat/>
  <Paragraphs>149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SimSun</vt:lpstr>
      <vt:lpstr>Wingdings</vt:lpstr>
      <vt:lpstr>Arial</vt:lpstr>
      <vt:lpstr>Roboto</vt:lpstr>
      <vt:lpstr>Microsoft YaHei</vt:lpstr>
      <vt:lpstr>Arial Unicode MS</vt:lpstr>
      <vt:lpstr>Simple Light</vt:lpstr>
      <vt:lpstr>KLARHED</vt:lpstr>
      <vt:lpstr>MEDFØLELSE OG SELVKÆRLIGHED</vt:lpstr>
      <vt:lpstr>KREATIVITET</vt:lpstr>
      <vt:lpstr>JOY</vt:lpstr>
      <vt:lpstr>SELVREFLEKSION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VREDE</dc:title>
  <dc:creator/>
  <cp:lastModifiedBy>HP</cp:lastModifiedBy>
  <cp:revision>1</cp:revision>
  <dcterms:created xsi:type="dcterms:W3CDTF">2026-03-11T13:30:25Z</dcterms:created>
  <dcterms:modified xsi:type="dcterms:W3CDTF">2026-03-11T13:30:25Z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65B3E46907524A819FC62D4A23755959_13</vt:lpwstr>
  </property>
  <property fmtid="{D5CDD505-2E9C-101B-9397-08002B2CF9AE}" pid="3" name="KSOProductBuildVer">
    <vt:lpwstr>1033-12.2.0.23196</vt:lpwstr>
  </property>
</Properties>
</file>